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4" r:id="rId8"/>
    <p:sldId id="261" r:id="rId9"/>
    <p:sldId id="265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A08D"/>
    <a:srgbClr val="EB836B"/>
    <a:srgbClr val="F4BDB0"/>
    <a:srgbClr val="557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7" autoAdjust="0"/>
    <p:restoredTop sz="94660"/>
  </p:normalViewPr>
  <p:slideViewPr>
    <p:cSldViewPr snapToGrid="0">
      <p:cViewPr>
        <p:scale>
          <a:sx n="120" d="100"/>
          <a:sy n="120" d="100"/>
        </p:scale>
        <p:origin x="1752" y="-2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82585" y="2064333"/>
            <a:ext cx="5438899" cy="115240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000" b="1" baseline="0">
                <a:latin typeface="+mn-lt"/>
              </a:defRPr>
            </a:lvl1pPr>
          </a:lstStyle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534390" y="2064333"/>
            <a:ext cx="2494560" cy="398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557CA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EFA08D"/>
                </a:solidFill>
              </a:rPr>
              <a:t>UNIT 4</a:t>
            </a:r>
            <a:endParaRPr lang="en-US" sz="2400" b="1" dirty="0">
              <a:solidFill>
                <a:srgbClr val="EFA08D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534390" y="3814950"/>
            <a:ext cx="2494560" cy="1534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557CA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FA08D"/>
                </a:solidFill>
              </a:rPr>
              <a:t>IMPLEMENTING CHANGE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534391" y="3416140"/>
            <a:ext cx="2648196" cy="398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557CA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EFA08D"/>
                </a:solidFill>
              </a:rPr>
              <a:t>AREA</a:t>
            </a:r>
            <a:r>
              <a:rPr lang="en-US" sz="2400" b="1" baseline="0" dirty="0" smtClean="0">
                <a:solidFill>
                  <a:srgbClr val="EFA08D"/>
                </a:solidFill>
              </a:rPr>
              <a:t> OF STUDY 2</a:t>
            </a:r>
            <a:endParaRPr lang="en-US" sz="2400" b="1" dirty="0">
              <a:solidFill>
                <a:srgbClr val="EFA08D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534389" y="2456713"/>
            <a:ext cx="2494560" cy="760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557CA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FA08D"/>
                </a:solidFill>
              </a:rPr>
              <a:t>TRANSFORMING A BUSINESS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182586" y="3416139"/>
            <a:ext cx="5438899" cy="11588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AU" dirty="0" smtClean="0"/>
              <a:t>CORPORATE SOCIAL RESPONSIBILITY AND GLOBAL ISSUES IN OPERATIONS MANAGEMENT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134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892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154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639" y="1540790"/>
            <a:ext cx="8110845" cy="869901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EFA08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39" y="2968831"/>
            <a:ext cx="8110845" cy="32081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5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652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16/8/17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806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16/8/17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391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16/8/17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119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16/8/17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673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16/8/17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071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16/8/17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17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3"/>
            <a:ext cx="9144000" cy="1128631"/>
          </a:xfrm>
          <a:prstGeom prst="rect">
            <a:avLst/>
          </a:prstGeom>
        </p:spPr>
      </p:pic>
      <p:sp>
        <p:nvSpPr>
          <p:cNvPr id="11" name="TextBox 10"/>
          <p:cNvSpPr txBox="1">
            <a:spLocks/>
          </p:cNvSpPr>
          <p:nvPr userDrawn="1"/>
        </p:nvSpPr>
        <p:spPr>
          <a:xfrm>
            <a:off x="6221172" y="6432603"/>
            <a:ext cx="2424062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j-lt"/>
              </a:rPr>
              <a:t>© Cambridge University Press 2017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549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CHAPTER 14</a:t>
            </a:r>
            <a:endParaRPr lang="en-AU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SEEKING NEW BUSINESS OPPORTUNITIES</a:t>
            </a:r>
            <a:endParaRPr lang="en-AU" cap="small" dirty="0"/>
          </a:p>
        </p:txBody>
      </p:sp>
    </p:spTree>
    <p:extLst>
      <p:ext uri="{BB962C8B-B14F-4D97-AF65-F5344CB8AC3E}">
        <p14:creationId xmlns:p14="http://schemas.microsoft.com/office/powerpoint/2010/main" val="14783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Strategies to seek domestic and global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39" y="2775285"/>
            <a:ext cx="8110845" cy="3577390"/>
          </a:xfrm>
        </p:spPr>
        <p:txBody>
          <a:bodyPr/>
          <a:lstStyle/>
          <a:p>
            <a:r>
              <a:rPr lang="en-AU" b="1" dirty="0" smtClean="0"/>
              <a:t>Research and development (R&amp;D) </a:t>
            </a:r>
            <a:r>
              <a:rPr lang="en-AU" dirty="0" smtClean="0"/>
              <a:t>is a way of creating new products and services, or improving existing ones.</a:t>
            </a:r>
          </a:p>
          <a:p>
            <a:r>
              <a:rPr lang="en-AU" dirty="0" smtClean="0"/>
              <a:t>R&amp;D can be expensive, so large companies are normally in a better position to invest in this strategy.</a:t>
            </a:r>
          </a:p>
          <a:p>
            <a:r>
              <a:rPr lang="en-AU" dirty="0" smtClean="0"/>
              <a:t>Small businesses are not excluded from R&amp;D – smaller budgets can lead to exciting innovations.</a:t>
            </a:r>
          </a:p>
          <a:p>
            <a:pPr lvl="1"/>
            <a:r>
              <a:rPr lang="en-AU" dirty="0" smtClean="0"/>
              <a:t>Case Study 14.8 Read (very interesting and scary!)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657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Strategies to seek domestic and global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New and emerging technologies </a:t>
            </a:r>
            <a:r>
              <a:rPr lang="en-AU" dirty="0" smtClean="0"/>
              <a:t>are challenges to all businesses. The way consumers shop is constantly changing, and the ability to deliver products in different ways can set businesses apart.</a:t>
            </a:r>
          </a:p>
          <a:p>
            <a:r>
              <a:rPr lang="en-AU" dirty="0" smtClean="0"/>
              <a:t>Businesses should keep an eye on technological developments to ensure they are not left behind.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829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400" dirty="0" smtClean="0"/>
              <a:t>Management strategies to seek new business opportunities in global and domestic markets</a:t>
            </a:r>
            <a:endParaRPr lang="en-AU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Businesses need to seek opportunities to expand and grow.</a:t>
            </a:r>
          </a:p>
          <a:p>
            <a:r>
              <a:rPr lang="en-AU" dirty="0" smtClean="0"/>
              <a:t>Reasons for seeking growth include:</a:t>
            </a:r>
          </a:p>
          <a:p>
            <a:pPr lvl="1"/>
            <a:r>
              <a:rPr lang="en-AU" dirty="0" smtClean="0"/>
              <a:t>Responding to strong competition</a:t>
            </a:r>
          </a:p>
          <a:p>
            <a:pPr lvl="1"/>
            <a:r>
              <a:rPr lang="en-AU" dirty="0" smtClean="0"/>
              <a:t>Gaining higher profit margins</a:t>
            </a:r>
          </a:p>
          <a:p>
            <a:pPr lvl="1"/>
            <a:r>
              <a:rPr lang="en-AU" dirty="0" smtClean="0"/>
              <a:t>Attracting new customers</a:t>
            </a:r>
          </a:p>
          <a:p>
            <a:pPr lvl="1"/>
            <a:r>
              <a:rPr lang="en-AU" dirty="0" smtClean="0"/>
              <a:t>Capitalising on business success</a:t>
            </a:r>
          </a:p>
          <a:p>
            <a:pPr lvl="1"/>
            <a:r>
              <a:rPr lang="en-AU" dirty="0" smtClean="0"/>
              <a:t>New opportunities or markets developing.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820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Strategies to seek domestic and global opportunities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Strategies to take advantage of opportunities in domestic and global markets include</a:t>
            </a:r>
            <a:r>
              <a:rPr lang="en-AU" dirty="0" smtClean="0"/>
              <a:t>: (textbook)</a:t>
            </a:r>
            <a:endParaRPr lang="en-AU" dirty="0" smtClean="0"/>
          </a:p>
          <a:p>
            <a:pPr lvl="1"/>
            <a:r>
              <a:rPr lang="en-AU" dirty="0" smtClean="0"/>
              <a:t>Exporting products and services</a:t>
            </a:r>
          </a:p>
          <a:p>
            <a:pPr lvl="1"/>
            <a:r>
              <a:rPr lang="en-AU" dirty="0" smtClean="0"/>
              <a:t>Innovation</a:t>
            </a:r>
          </a:p>
          <a:p>
            <a:pPr lvl="1"/>
            <a:r>
              <a:rPr lang="en-AU" dirty="0" smtClean="0"/>
              <a:t>Developing a market niche</a:t>
            </a:r>
          </a:p>
          <a:p>
            <a:pPr lvl="1"/>
            <a:r>
              <a:rPr lang="en-AU" dirty="0" smtClean="0"/>
              <a:t>Research and development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60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Strategies to seek domestic and global opportunities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Strategies to take advantage of opportunities in domestic and global markets include</a:t>
            </a:r>
            <a:r>
              <a:rPr lang="en-AU" dirty="0" smtClean="0"/>
              <a:t>:</a:t>
            </a:r>
          </a:p>
          <a:p>
            <a:r>
              <a:rPr lang="en-AU" dirty="0" smtClean="0"/>
              <a:t>Others</a:t>
            </a:r>
            <a:endParaRPr lang="en-AU" dirty="0" smtClean="0"/>
          </a:p>
          <a:p>
            <a:pPr lvl="1"/>
            <a:r>
              <a:rPr lang="en-AU" dirty="0" smtClean="0"/>
              <a:t>Government programs - grants</a:t>
            </a:r>
          </a:p>
          <a:p>
            <a:pPr lvl="1"/>
            <a:r>
              <a:rPr lang="en-AU" dirty="0" smtClean="0"/>
              <a:t>Franchising</a:t>
            </a:r>
          </a:p>
          <a:p>
            <a:pPr lvl="1"/>
            <a:r>
              <a:rPr lang="en-AU" dirty="0" smtClean="0"/>
              <a:t>Multi branding (Products)</a:t>
            </a:r>
          </a:p>
          <a:p>
            <a:pPr lvl="1"/>
            <a:r>
              <a:rPr lang="en-AU" dirty="0" smtClean="0"/>
              <a:t>Developing </a:t>
            </a:r>
            <a:r>
              <a:rPr lang="en-AU" smtClean="0"/>
              <a:t>an online presence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09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Strategies to seek domestic and global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39" y="2582779"/>
            <a:ext cx="8110845" cy="3594184"/>
          </a:xfrm>
        </p:spPr>
        <p:txBody>
          <a:bodyPr/>
          <a:lstStyle/>
          <a:p>
            <a:r>
              <a:rPr lang="en-AU" b="1" dirty="0" smtClean="0"/>
              <a:t>Exporting Products &amp; services</a:t>
            </a:r>
          </a:p>
          <a:p>
            <a:r>
              <a:rPr lang="en-AU" sz="2400" dirty="0" smtClean="0"/>
              <a:t>Since 2015, the value Australian dollar has been in decline. This makes it easier for Australian businesses to export products as they are more price competitive.</a:t>
            </a:r>
          </a:p>
          <a:p>
            <a:r>
              <a:rPr lang="en-AU" sz="2400" dirty="0" smtClean="0"/>
              <a:t>The federal government has implemented programs to support businesses expanding and exporting to support the local economy</a:t>
            </a:r>
          </a:p>
          <a:p>
            <a:r>
              <a:rPr lang="en-AU" sz="2400" dirty="0" smtClean="0"/>
              <a:t>Businesses need to consider the legal issues involved with export, including taxation, IP laws and tariffs and restrictions.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612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Strategies to seek domestic and global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39" y="2598821"/>
            <a:ext cx="8110845" cy="3578142"/>
          </a:xfrm>
        </p:spPr>
        <p:txBody>
          <a:bodyPr/>
          <a:lstStyle/>
          <a:p>
            <a:r>
              <a:rPr lang="en-AU" sz="3200" b="1" dirty="0" smtClean="0"/>
              <a:t>Innovation</a:t>
            </a:r>
          </a:p>
          <a:p>
            <a:r>
              <a:rPr lang="en-AU" dirty="0" smtClean="0"/>
              <a:t>Innovation involves improving or inventing something that extends a business or provides a new product to the economy.</a:t>
            </a:r>
          </a:p>
          <a:p>
            <a:r>
              <a:rPr lang="en-AU" dirty="0" smtClean="0"/>
              <a:t>Businesses should try and foster a culture of innovation by encouraging and supporting new ideas.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3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Strategies to seek domestic and global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39" y="2598821"/>
            <a:ext cx="8110845" cy="3578142"/>
          </a:xfrm>
        </p:spPr>
        <p:txBody>
          <a:bodyPr/>
          <a:lstStyle/>
          <a:p>
            <a:r>
              <a:rPr lang="en-AU" dirty="0" smtClean="0"/>
              <a:t>Strategies a business can implement to support innovation within their businesses include:</a:t>
            </a:r>
          </a:p>
          <a:p>
            <a:r>
              <a:rPr lang="en-AU" sz="2400" dirty="0" smtClean="0"/>
              <a:t>Researching the market</a:t>
            </a:r>
          </a:p>
          <a:p>
            <a:r>
              <a:rPr lang="en-AU" sz="2400" dirty="0" smtClean="0"/>
              <a:t>Calculating and reflecting on risk</a:t>
            </a:r>
          </a:p>
          <a:p>
            <a:r>
              <a:rPr lang="en-AU" sz="2400" dirty="0" smtClean="0"/>
              <a:t>Examining competitors</a:t>
            </a:r>
          </a:p>
          <a:p>
            <a:r>
              <a:rPr lang="en-AU" sz="2400" dirty="0" smtClean="0"/>
              <a:t>Investing in research and development</a:t>
            </a:r>
          </a:p>
          <a:p>
            <a:r>
              <a:rPr lang="en-AU" sz="2400" dirty="0" smtClean="0"/>
              <a:t>Learn from failures (non success’)</a:t>
            </a:r>
          </a:p>
          <a:p>
            <a:r>
              <a:rPr lang="en-AU" sz="2400" dirty="0" smtClean="0"/>
              <a:t>Testing new ideas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8918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Strategies to seek domestic and global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39" y="2534653"/>
            <a:ext cx="8110845" cy="4058652"/>
          </a:xfrm>
        </p:spPr>
        <p:txBody>
          <a:bodyPr/>
          <a:lstStyle/>
          <a:p>
            <a:r>
              <a:rPr lang="en-AU" b="1" dirty="0" smtClean="0"/>
              <a:t>Developing a market niche</a:t>
            </a:r>
          </a:p>
          <a:p>
            <a:r>
              <a:rPr lang="en-AU" dirty="0" smtClean="0"/>
              <a:t>Identifying a gap in the market and developing products or services to fill it can often lead to success.</a:t>
            </a:r>
          </a:p>
          <a:p>
            <a:r>
              <a:rPr lang="en-AU" dirty="0" smtClean="0"/>
              <a:t>When trying to meet the needs of a niche markets, businesses need to think about whether or not the market is viable or, in some cases, actually exists.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379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Strategies to seek domestic and global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39" y="2534653"/>
            <a:ext cx="8110845" cy="4058652"/>
          </a:xfrm>
        </p:spPr>
        <p:txBody>
          <a:bodyPr/>
          <a:lstStyle/>
          <a:p>
            <a:r>
              <a:rPr lang="en-AU" b="1" dirty="0" smtClean="0"/>
              <a:t>Developing a market niche</a:t>
            </a:r>
          </a:p>
          <a:p>
            <a:r>
              <a:rPr lang="en-AU" dirty="0" smtClean="0"/>
              <a:t>Questions that need to be considered</a:t>
            </a:r>
          </a:p>
          <a:p>
            <a:pPr lvl="1"/>
            <a:r>
              <a:rPr lang="en-AU" sz="2000" dirty="0"/>
              <a:t>How the niche should be developed </a:t>
            </a:r>
            <a:r>
              <a:rPr lang="en-AU" sz="2000" dirty="0" smtClean="0"/>
              <a:t>–specific </a:t>
            </a:r>
            <a:r>
              <a:rPr lang="en-AU" sz="2000" dirty="0"/>
              <a:t>location and types of customers. </a:t>
            </a:r>
          </a:p>
          <a:p>
            <a:pPr lvl="1"/>
            <a:r>
              <a:rPr lang="en-AU" sz="2000" dirty="0"/>
              <a:t>The trend is towards a smaller more </a:t>
            </a:r>
            <a:r>
              <a:rPr lang="en-AU" sz="2000" dirty="0" smtClean="0"/>
              <a:t>specific </a:t>
            </a:r>
            <a:r>
              <a:rPr lang="en-AU" sz="2000" dirty="0"/>
              <a:t>niche which is specialised. </a:t>
            </a:r>
          </a:p>
          <a:p>
            <a:pPr lvl="1"/>
            <a:r>
              <a:rPr lang="en-AU" sz="2000" dirty="0"/>
              <a:t>The business needs to clarify exactly what it wants to sell and to whom. </a:t>
            </a:r>
          </a:p>
          <a:p>
            <a:pPr lvl="1"/>
            <a:r>
              <a:rPr lang="en-AU" sz="2000" dirty="0"/>
              <a:t>Talk to prospective customers and identify any concerns or ideas they might have. </a:t>
            </a:r>
            <a:endParaRPr lang="en-AU" sz="2000" dirty="0" smtClean="0"/>
          </a:p>
          <a:p>
            <a:pPr lvl="1"/>
            <a:r>
              <a:rPr lang="en-AU" sz="2000" dirty="0" smtClean="0"/>
              <a:t>Carefully </a:t>
            </a:r>
            <a:r>
              <a:rPr lang="en-AU" sz="2000" dirty="0"/>
              <a:t>plan the business and test to see if the products or services are being purchased. 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930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759</TotalTime>
  <Words>573</Words>
  <Application>Microsoft Macintosh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CHAPTER 14</vt:lpstr>
      <vt:lpstr>Management strategies to seek new business opportunities in global and domestic markets</vt:lpstr>
      <vt:lpstr>Strategies to seek domestic and global opportunities</vt:lpstr>
      <vt:lpstr>Strategies to seek domestic and global opportunities</vt:lpstr>
      <vt:lpstr>Strategies to seek domestic and global opportunities</vt:lpstr>
      <vt:lpstr>Strategies to seek domestic and global opportunities</vt:lpstr>
      <vt:lpstr>Strategies to seek domestic and global opportunities</vt:lpstr>
      <vt:lpstr>Strategies to seek domestic and global opportunities</vt:lpstr>
      <vt:lpstr>Strategies to seek domestic and global opportunities</vt:lpstr>
      <vt:lpstr>Strategies to seek domestic and global opportunities</vt:lpstr>
      <vt:lpstr>Strategies to seek domestic and global opportunities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Sutanto</dc:creator>
  <cp:lastModifiedBy>Microsoft Office User</cp:lastModifiedBy>
  <cp:revision>35</cp:revision>
  <dcterms:created xsi:type="dcterms:W3CDTF">2016-09-08T01:52:30Z</dcterms:created>
  <dcterms:modified xsi:type="dcterms:W3CDTF">2017-08-16T02:37:13Z</dcterms:modified>
</cp:coreProperties>
</file>