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59" r:id="rId7"/>
    <p:sldId id="260" r:id="rId8"/>
    <p:sldId id="262" r:id="rId9"/>
    <p:sldId id="263" r:id="rId10"/>
    <p:sldId id="264" r:id="rId11"/>
    <p:sldId id="265" r:id="rId12"/>
    <p:sldId id="266"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A08D"/>
    <a:srgbClr val="EB836B"/>
    <a:srgbClr val="F4BDB0"/>
    <a:srgbClr val="557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81" autoAdjust="0"/>
    <p:restoredTop sz="94660"/>
  </p:normalViewPr>
  <p:slideViewPr>
    <p:cSldViewPr snapToGrid="0">
      <p:cViewPr varScale="1">
        <p:scale>
          <a:sx n="77" d="100"/>
          <a:sy n="77" d="100"/>
        </p:scale>
        <p:origin x="200" y="9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82585" y="2064333"/>
            <a:ext cx="5438899" cy="1152401"/>
          </a:xfrm>
          <a:prstGeom prst="rect">
            <a:avLst/>
          </a:prstGeom>
        </p:spPr>
        <p:txBody>
          <a:bodyPr anchor="ctr">
            <a:normAutofit/>
          </a:bodyPr>
          <a:lstStyle>
            <a:lvl1pPr algn="ctr">
              <a:defRPr sz="6000" b="1" baseline="0">
                <a:latin typeface="+mn-lt"/>
              </a:defRPr>
            </a:lvl1pPr>
          </a:lstStyle>
          <a:p>
            <a:r>
              <a:rPr lang="en-US" dirty="0" smtClean="0"/>
              <a:t>CHAPTER 1</a:t>
            </a:r>
            <a:endParaRPr lang="en-US" dirty="0"/>
          </a:p>
        </p:txBody>
      </p:sp>
      <p:sp>
        <p:nvSpPr>
          <p:cNvPr id="7" name="Subtitle 2"/>
          <p:cNvSpPr txBox="1">
            <a:spLocks/>
          </p:cNvSpPr>
          <p:nvPr userDrawn="1"/>
        </p:nvSpPr>
        <p:spPr>
          <a:xfrm>
            <a:off x="534390" y="2064333"/>
            <a:ext cx="2494560" cy="398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57CA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b="1" dirty="0" smtClean="0">
                <a:solidFill>
                  <a:srgbClr val="EFA08D"/>
                </a:solidFill>
              </a:rPr>
              <a:t>UNIT 4</a:t>
            </a:r>
            <a:endParaRPr lang="en-US" sz="2400" b="1" dirty="0">
              <a:solidFill>
                <a:srgbClr val="EFA08D"/>
              </a:solidFill>
            </a:endParaRPr>
          </a:p>
        </p:txBody>
      </p:sp>
      <p:sp>
        <p:nvSpPr>
          <p:cNvPr id="8" name="Subtitle 2"/>
          <p:cNvSpPr txBox="1">
            <a:spLocks/>
          </p:cNvSpPr>
          <p:nvPr userDrawn="1"/>
        </p:nvSpPr>
        <p:spPr>
          <a:xfrm>
            <a:off x="534390" y="3814950"/>
            <a:ext cx="2494560" cy="153445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57CA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rgbClr val="EFA08D"/>
                </a:solidFill>
              </a:rPr>
              <a:t>IMPLEMENTING CHANGE</a:t>
            </a:r>
          </a:p>
        </p:txBody>
      </p:sp>
      <p:sp>
        <p:nvSpPr>
          <p:cNvPr id="9" name="Subtitle 2"/>
          <p:cNvSpPr txBox="1">
            <a:spLocks/>
          </p:cNvSpPr>
          <p:nvPr userDrawn="1"/>
        </p:nvSpPr>
        <p:spPr>
          <a:xfrm>
            <a:off x="534391" y="3416140"/>
            <a:ext cx="2648196" cy="398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57CA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b="1" dirty="0" smtClean="0">
                <a:solidFill>
                  <a:srgbClr val="EFA08D"/>
                </a:solidFill>
              </a:rPr>
              <a:t>AREA</a:t>
            </a:r>
            <a:r>
              <a:rPr lang="en-US" sz="2400" b="1" baseline="0" dirty="0" smtClean="0">
                <a:solidFill>
                  <a:srgbClr val="EFA08D"/>
                </a:solidFill>
              </a:rPr>
              <a:t> OF STUDY 2</a:t>
            </a:r>
            <a:endParaRPr lang="en-US" sz="2400" b="1" dirty="0">
              <a:solidFill>
                <a:srgbClr val="EFA08D"/>
              </a:solidFill>
            </a:endParaRPr>
          </a:p>
        </p:txBody>
      </p:sp>
      <p:sp>
        <p:nvSpPr>
          <p:cNvPr id="10" name="Subtitle 2"/>
          <p:cNvSpPr txBox="1">
            <a:spLocks/>
          </p:cNvSpPr>
          <p:nvPr userDrawn="1"/>
        </p:nvSpPr>
        <p:spPr>
          <a:xfrm>
            <a:off x="534389" y="2456713"/>
            <a:ext cx="2494560" cy="76002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57CA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rgbClr val="EFA08D"/>
                </a:solidFill>
              </a:rPr>
              <a:t>TRANSFORMING A BUSINESS</a:t>
            </a:r>
          </a:p>
        </p:txBody>
      </p:sp>
      <p:sp>
        <p:nvSpPr>
          <p:cNvPr id="12" name="Text Placeholder 11"/>
          <p:cNvSpPr>
            <a:spLocks noGrp="1"/>
          </p:cNvSpPr>
          <p:nvPr>
            <p:ph type="body" sz="quarter" idx="13" hasCustomPrompt="1"/>
          </p:nvPr>
        </p:nvSpPr>
        <p:spPr>
          <a:xfrm>
            <a:off x="3182586" y="3416139"/>
            <a:ext cx="5438899" cy="1158833"/>
          </a:xfrm>
          <a:prstGeom prst="rect">
            <a:avLst/>
          </a:prstGeom>
        </p:spPr>
        <p:txBody>
          <a:bodyPr/>
          <a:lstStyle>
            <a:lvl1pPr marL="0" indent="0" algn="ctr">
              <a:buNone/>
              <a:defRPr baseline="0">
                <a:latin typeface="+mj-lt"/>
              </a:defRPr>
            </a:lvl1pPr>
          </a:lstStyle>
          <a:p>
            <a:pPr lvl="0"/>
            <a:r>
              <a:rPr lang="en-AU" dirty="0" smtClean="0"/>
              <a:t>CORPORATE SOCIAL RESPONSIBILITY AND GLOBAL ISSUES IN OPERATIONS MANAGEMENT</a:t>
            </a:r>
            <a:endParaRPr lang="en-AU" dirty="0"/>
          </a:p>
        </p:txBody>
      </p:sp>
    </p:spTree>
    <p:extLst>
      <p:ext uri="{BB962C8B-B14F-4D97-AF65-F5344CB8AC3E}">
        <p14:creationId xmlns:p14="http://schemas.microsoft.com/office/powerpoint/2010/main" val="420134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160892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70154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0639" y="1540790"/>
            <a:ext cx="8110845" cy="869901"/>
          </a:xfrm>
          <a:prstGeom prst="rect">
            <a:avLst/>
          </a:prstGeom>
        </p:spPr>
        <p:txBody>
          <a:bodyPr anchor="ctr"/>
          <a:lstStyle>
            <a:lvl1pPr algn="ctr">
              <a:defRPr>
                <a:solidFill>
                  <a:srgbClr val="EFA08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0639" y="2968831"/>
            <a:ext cx="8110845" cy="32081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4015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236652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224806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152391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396119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118673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421071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783D297-6111-48C5-8A51-CB8A8E303FF2}" type="datetimeFigureOut">
              <a:rPr lang="en-AU" smtClean="0"/>
              <a:t>5/8/17</a:t>
            </a:fld>
            <a:endParaRPr lang="en-AU"/>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3F34279-E8B1-4108-A275-91FC31993AA6}" type="slidenum">
              <a:rPr lang="en-AU" smtClean="0"/>
              <a:t>‹#›</a:t>
            </a:fld>
            <a:endParaRPr lang="en-AU"/>
          </a:p>
        </p:txBody>
      </p:sp>
    </p:spTree>
    <p:extLst>
      <p:ext uri="{BB962C8B-B14F-4D97-AF65-F5344CB8AC3E}">
        <p14:creationId xmlns:p14="http://schemas.microsoft.com/office/powerpoint/2010/main" val="11581781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733"/>
            <a:ext cx="9144000" cy="1128631"/>
          </a:xfrm>
          <a:prstGeom prst="rect">
            <a:avLst/>
          </a:prstGeom>
        </p:spPr>
      </p:pic>
      <p:sp>
        <p:nvSpPr>
          <p:cNvPr id="11" name="TextBox 10"/>
          <p:cNvSpPr txBox="1">
            <a:spLocks/>
          </p:cNvSpPr>
          <p:nvPr userDrawn="1"/>
        </p:nvSpPr>
        <p:spPr>
          <a:xfrm>
            <a:off x="6221172" y="6432603"/>
            <a:ext cx="2424062" cy="553998"/>
          </a:xfrm>
          <a:prstGeom prst="rect">
            <a:avLst/>
          </a:prstGeom>
          <a:noFill/>
        </p:spPr>
        <p:txBody>
          <a:bodyPr wrap="none" rtlCol="0" anchor="ctr">
            <a:sp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 Cambridge University Press 2017</a:t>
            </a:r>
          </a:p>
          <a:p>
            <a:endParaRPr lang="en-AU" dirty="0"/>
          </a:p>
        </p:txBody>
      </p:sp>
    </p:spTree>
    <p:extLst>
      <p:ext uri="{BB962C8B-B14F-4D97-AF65-F5344CB8AC3E}">
        <p14:creationId xmlns:p14="http://schemas.microsoft.com/office/powerpoint/2010/main" val="3865495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p:txBody>
          <a:bodyPr/>
          <a:lstStyle/>
          <a:p>
            <a:r>
              <a:rPr lang="en-AU" dirty="0" smtClean="0"/>
              <a:t>CHAPTER 13</a:t>
            </a:r>
            <a:endParaRPr lang="en-AU" dirty="0"/>
          </a:p>
        </p:txBody>
      </p:sp>
      <p:sp>
        <p:nvSpPr>
          <p:cNvPr id="15" name="Text Placeholder 14"/>
          <p:cNvSpPr>
            <a:spLocks noGrp="1"/>
          </p:cNvSpPr>
          <p:nvPr>
            <p:ph type="body" sz="quarter" idx="13"/>
          </p:nvPr>
        </p:nvSpPr>
        <p:spPr/>
        <p:txBody>
          <a:bodyPr/>
          <a:lstStyle/>
          <a:p>
            <a:r>
              <a:rPr lang="en-AU" dirty="0" smtClean="0"/>
              <a:t>LEADERSHIP AND STRATEGIES TO RESPOND TO KPIs</a:t>
            </a:r>
            <a:endParaRPr lang="en-AU" cap="small" dirty="0"/>
          </a:p>
        </p:txBody>
      </p:sp>
    </p:spTree>
    <p:extLst>
      <p:ext uri="{BB962C8B-B14F-4D97-AF65-F5344CB8AC3E}">
        <p14:creationId xmlns:p14="http://schemas.microsoft.com/office/powerpoint/2010/main" val="147837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Businesses should strive to improve the quality of their products. In addition, effort needs to be made to ensure customers perceive quality in products.</a:t>
            </a:r>
          </a:p>
          <a:p>
            <a:r>
              <a:rPr lang="en-AU" dirty="0" smtClean="0"/>
              <a:t>Quality products can lead to higher profits (ability to charge more), reduced waste and increased productivity.</a:t>
            </a:r>
          </a:p>
          <a:p>
            <a:pPr marL="0" indent="0">
              <a:buNone/>
            </a:pPr>
            <a:endParaRPr lang="en-AU" dirty="0"/>
          </a:p>
        </p:txBody>
      </p:sp>
    </p:spTree>
    <p:extLst>
      <p:ext uri="{BB962C8B-B14F-4D97-AF65-F5344CB8AC3E}">
        <p14:creationId xmlns:p14="http://schemas.microsoft.com/office/powerpoint/2010/main" val="27108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Businesses can respond to some KPIs by trying to cut costs. This can, for example, improve efficiency and increase profit.</a:t>
            </a:r>
          </a:p>
          <a:p>
            <a:r>
              <a:rPr lang="en-AU" dirty="0" smtClean="0"/>
              <a:t>It is important that businesses analyse their operation thoroughly in order to ascertain the best way to reduce costs. For example, improving a manufacturing process may deliver better improvements than reducing the size of the workforce.</a:t>
            </a:r>
            <a:endParaRPr lang="en-AU" dirty="0"/>
          </a:p>
        </p:txBody>
      </p:sp>
    </p:spTree>
    <p:extLst>
      <p:ext uri="{BB962C8B-B14F-4D97-AF65-F5344CB8AC3E}">
        <p14:creationId xmlns:p14="http://schemas.microsoft.com/office/powerpoint/2010/main" val="981239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a:xfrm>
            <a:off x="510639" y="2968831"/>
            <a:ext cx="8110845" cy="1246909"/>
          </a:xfrm>
        </p:spPr>
        <p:txBody>
          <a:bodyPr/>
          <a:lstStyle/>
          <a:p>
            <a:r>
              <a:rPr lang="en-AU" dirty="0" smtClean="0"/>
              <a:t>Lean production techniques can be used to reduce costs, increase efficiency and remain competitive/ The 10 rules of lean production are:</a:t>
            </a:r>
          </a:p>
        </p:txBody>
      </p:sp>
      <p:sp>
        <p:nvSpPr>
          <p:cNvPr id="4" name="Content Placeholder 2"/>
          <p:cNvSpPr txBox="1">
            <a:spLocks/>
          </p:cNvSpPr>
          <p:nvPr/>
        </p:nvSpPr>
        <p:spPr>
          <a:xfrm>
            <a:off x="0" y="4297073"/>
            <a:ext cx="4354287" cy="20425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AU" sz="2000" dirty="0" smtClean="0"/>
              <a:t>eliminate waste</a:t>
            </a:r>
          </a:p>
          <a:p>
            <a:pPr marL="914400" lvl="1" indent="-457200">
              <a:buFont typeface="+mj-lt"/>
              <a:buAutoNum type="arabicPeriod"/>
            </a:pPr>
            <a:r>
              <a:rPr lang="en-AU" sz="2000" dirty="0" smtClean="0"/>
              <a:t>minimise inventory</a:t>
            </a:r>
          </a:p>
          <a:p>
            <a:pPr marL="914400" lvl="1" indent="-457200">
              <a:buFont typeface="+mj-lt"/>
              <a:buAutoNum type="arabicPeriod"/>
            </a:pPr>
            <a:r>
              <a:rPr lang="en-AU" sz="2000" dirty="0" smtClean="0"/>
              <a:t>maximise flow</a:t>
            </a:r>
          </a:p>
          <a:p>
            <a:pPr marL="914400" lvl="1" indent="-457200">
              <a:buFont typeface="+mj-lt"/>
              <a:buAutoNum type="arabicPeriod"/>
            </a:pPr>
            <a:r>
              <a:rPr lang="en-AU" sz="2000" dirty="0" smtClean="0"/>
              <a:t>pull production from customer demand</a:t>
            </a:r>
          </a:p>
          <a:p>
            <a:pPr marL="914400" lvl="1" indent="-457200">
              <a:buFont typeface="+mj-lt"/>
              <a:buAutoNum type="arabicPeriod"/>
            </a:pPr>
            <a:r>
              <a:rPr lang="en-AU" sz="2000" dirty="0" smtClean="0"/>
              <a:t>meet customer requirements</a:t>
            </a:r>
          </a:p>
        </p:txBody>
      </p:sp>
      <p:sp>
        <p:nvSpPr>
          <p:cNvPr id="5" name="Content Placeholder 2"/>
          <p:cNvSpPr txBox="1">
            <a:spLocks/>
          </p:cNvSpPr>
          <p:nvPr/>
        </p:nvSpPr>
        <p:spPr>
          <a:xfrm>
            <a:off x="4354287" y="4297073"/>
            <a:ext cx="4789713" cy="3208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startAt="6"/>
            </a:pPr>
            <a:r>
              <a:rPr lang="en-AU" sz="2000" dirty="0" smtClean="0"/>
              <a:t>do it right the first time</a:t>
            </a:r>
          </a:p>
          <a:p>
            <a:pPr marL="914400" lvl="1" indent="-457200">
              <a:buFont typeface="+mj-lt"/>
              <a:buAutoNum type="arabicPeriod" startAt="6"/>
            </a:pPr>
            <a:r>
              <a:rPr lang="en-AU" sz="2000" dirty="0" smtClean="0"/>
              <a:t>empower workers</a:t>
            </a:r>
          </a:p>
          <a:p>
            <a:pPr marL="914400" lvl="1" indent="-457200">
              <a:buFont typeface="+mj-lt"/>
              <a:buAutoNum type="arabicPeriod" startAt="6"/>
            </a:pPr>
            <a:r>
              <a:rPr lang="en-AU" sz="2000" dirty="0" smtClean="0"/>
              <a:t>design for rapid changeover</a:t>
            </a:r>
          </a:p>
          <a:p>
            <a:pPr marL="914400" lvl="1" indent="-457200">
              <a:buFont typeface="+mj-lt"/>
              <a:buAutoNum type="arabicPeriod" startAt="6"/>
            </a:pPr>
            <a:r>
              <a:rPr lang="en-AU" sz="2000" dirty="0" smtClean="0"/>
              <a:t>partner with suppliers</a:t>
            </a:r>
          </a:p>
          <a:p>
            <a:pPr marL="914400" lvl="1" indent="-457200">
              <a:buFont typeface="+mj-lt"/>
              <a:buAutoNum type="arabicPeriod" startAt="6"/>
            </a:pPr>
            <a:r>
              <a:rPr lang="en-AU" sz="2000" dirty="0" smtClean="0"/>
              <a:t>create a culture of continuous improvement (Kaizen)</a:t>
            </a:r>
            <a:endParaRPr lang="en-AU" sz="2000" dirty="0"/>
          </a:p>
        </p:txBody>
      </p:sp>
    </p:spTree>
    <p:extLst>
      <p:ext uri="{BB962C8B-B14F-4D97-AF65-F5344CB8AC3E}">
        <p14:creationId xmlns:p14="http://schemas.microsoft.com/office/powerpoint/2010/main" val="333557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Strategies to overcome employee resistance to change </a:t>
            </a:r>
            <a:endParaRPr lang="en-US" sz="3600" dirty="0"/>
          </a:p>
        </p:txBody>
      </p:sp>
      <p:sp>
        <p:nvSpPr>
          <p:cNvPr id="3" name="Content Placeholder 2"/>
          <p:cNvSpPr>
            <a:spLocks noGrp="1"/>
          </p:cNvSpPr>
          <p:nvPr>
            <p:ph idx="1"/>
          </p:nvPr>
        </p:nvSpPr>
        <p:spPr>
          <a:xfrm>
            <a:off x="510639" y="2410691"/>
            <a:ext cx="8110845" cy="4073236"/>
          </a:xfrm>
        </p:spPr>
        <p:txBody>
          <a:bodyPr/>
          <a:lstStyle/>
          <a:p>
            <a:r>
              <a:rPr lang="en-US" sz="2400" dirty="0"/>
              <a:t>The majority of people do not like change. While some see change as exciting and welcome a challenge, most people become comfortable with routine and tend to stay in their comfort zones. The uncertainty of change, and of the future, means that it becomes a stressful experience. </a:t>
            </a:r>
            <a:endParaRPr lang="en-US" sz="2400" dirty="0"/>
          </a:p>
          <a:p>
            <a:r>
              <a:rPr lang="en-US" sz="2400" dirty="0"/>
              <a:t>Before taking action, managers must make time to understand the people they are dealing with, and how and why they feel the way they do. </a:t>
            </a:r>
            <a:endParaRPr lang="en-US" sz="2400" dirty="0"/>
          </a:p>
          <a:p>
            <a:r>
              <a:rPr lang="en-US" sz="2400" dirty="0"/>
              <a:t>There are different ways to overcome employee resistance to change; these can be either high-risk or low-risk. </a:t>
            </a:r>
            <a:endParaRPr lang="en-US" sz="2400" dirty="0"/>
          </a:p>
        </p:txBody>
      </p:sp>
    </p:spTree>
    <p:extLst>
      <p:ext uri="{BB962C8B-B14F-4D97-AF65-F5344CB8AC3E}">
        <p14:creationId xmlns:p14="http://schemas.microsoft.com/office/powerpoint/2010/main" val="852934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Strategies to overcome employee resistance to change </a:t>
            </a:r>
            <a:endParaRPr lang="en-US" sz="3600" dirty="0"/>
          </a:p>
        </p:txBody>
      </p:sp>
      <p:sp>
        <p:nvSpPr>
          <p:cNvPr id="3" name="Content Placeholder 2"/>
          <p:cNvSpPr>
            <a:spLocks noGrp="1"/>
          </p:cNvSpPr>
          <p:nvPr>
            <p:ph idx="1"/>
          </p:nvPr>
        </p:nvSpPr>
        <p:spPr>
          <a:xfrm>
            <a:off x="510639" y="2410691"/>
            <a:ext cx="8110845" cy="4073236"/>
          </a:xfrm>
        </p:spPr>
        <p:txBody>
          <a:bodyPr/>
          <a:lstStyle/>
          <a:p>
            <a:r>
              <a:rPr lang="en-US" sz="2400" b="1" dirty="0"/>
              <a:t>low-risk strategies </a:t>
            </a:r>
            <a:endParaRPr lang="en-US" sz="2400" dirty="0"/>
          </a:p>
          <a:p>
            <a:r>
              <a:rPr lang="en-US" sz="2400" dirty="0"/>
              <a:t>participative approach to implementation of change, </a:t>
            </a:r>
            <a:endParaRPr lang="en-US" sz="2400" dirty="0" smtClean="0"/>
          </a:p>
          <a:p>
            <a:pPr lvl="1"/>
            <a:r>
              <a:rPr lang="en-US" sz="2000" dirty="0" smtClean="0"/>
              <a:t>use </a:t>
            </a:r>
            <a:r>
              <a:rPr lang="en-US" sz="2000" dirty="0"/>
              <a:t>of communication, </a:t>
            </a:r>
            <a:endParaRPr lang="en-US" sz="2000" dirty="0" smtClean="0"/>
          </a:p>
          <a:p>
            <a:pPr lvl="1"/>
            <a:r>
              <a:rPr lang="en-US" sz="2000" dirty="0" smtClean="0"/>
              <a:t>Empowerment of employees, </a:t>
            </a:r>
          </a:p>
          <a:p>
            <a:pPr lvl="1"/>
            <a:r>
              <a:rPr lang="en-US" sz="2000" dirty="0" smtClean="0"/>
              <a:t>work </a:t>
            </a:r>
            <a:r>
              <a:rPr lang="en-US" sz="2000" dirty="0"/>
              <a:t>groups and </a:t>
            </a:r>
            <a:endParaRPr lang="en-US" sz="2000" dirty="0" smtClean="0"/>
          </a:p>
          <a:p>
            <a:pPr lvl="1"/>
            <a:r>
              <a:rPr lang="en-US" sz="2000" dirty="0" smtClean="0"/>
              <a:t>support </a:t>
            </a:r>
            <a:r>
              <a:rPr lang="en-US" sz="2000" dirty="0"/>
              <a:t>for those who are impacted upon </a:t>
            </a:r>
            <a:endParaRPr lang="en-US" sz="2000" dirty="0"/>
          </a:p>
          <a:p>
            <a:endParaRPr lang="en-US" sz="2400" dirty="0"/>
          </a:p>
        </p:txBody>
      </p:sp>
    </p:spTree>
    <p:extLst>
      <p:ext uri="{BB962C8B-B14F-4D97-AF65-F5344CB8AC3E}">
        <p14:creationId xmlns:p14="http://schemas.microsoft.com/office/powerpoint/2010/main" val="675913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Strategies to overcome employee resistance to change </a:t>
            </a:r>
            <a:endParaRPr lang="en-US" sz="3600" dirty="0"/>
          </a:p>
        </p:txBody>
      </p:sp>
      <p:sp>
        <p:nvSpPr>
          <p:cNvPr id="3" name="Content Placeholder 2"/>
          <p:cNvSpPr>
            <a:spLocks noGrp="1"/>
          </p:cNvSpPr>
          <p:nvPr>
            <p:ph idx="1"/>
          </p:nvPr>
        </p:nvSpPr>
        <p:spPr>
          <a:xfrm>
            <a:off x="510639" y="2410691"/>
            <a:ext cx="8110845" cy="4073236"/>
          </a:xfrm>
        </p:spPr>
        <p:txBody>
          <a:bodyPr/>
          <a:lstStyle/>
          <a:p>
            <a:r>
              <a:rPr lang="en-US" sz="2400" b="1" dirty="0"/>
              <a:t>high-risk strategies </a:t>
            </a:r>
            <a:endParaRPr lang="en-US" sz="2400" dirty="0" smtClean="0"/>
          </a:p>
          <a:p>
            <a:r>
              <a:rPr lang="en-US" sz="2400" dirty="0" smtClean="0"/>
              <a:t>autocratic </a:t>
            </a:r>
            <a:r>
              <a:rPr lang="en-US" sz="2400" dirty="0"/>
              <a:t>approach to </a:t>
            </a:r>
            <a:r>
              <a:rPr lang="en-US" sz="2400" dirty="0" smtClean="0"/>
              <a:t>implementing </a:t>
            </a:r>
            <a:r>
              <a:rPr lang="en-US" sz="2400" dirty="0"/>
              <a:t>change, involving </a:t>
            </a:r>
            <a:endParaRPr lang="en-US" sz="2400" dirty="0" smtClean="0"/>
          </a:p>
          <a:p>
            <a:pPr lvl="1"/>
            <a:r>
              <a:rPr lang="en-US" dirty="0" smtClean="0"/>
              <a:t>use </a:t>
            </a:r>
            <a:r>
              <a:rPr lang="en-US" dirty="0"/>
              <a:t>of force, </a:t>
            </a:r>
            <a:endParaRPr lang="en-US" dirty="0" smtClean="0"/>
          </a:p>
          <a:p>
            <a:pPr lvl="1"/>
            <a:r>
              <a:rPr lang="en-US" dirty="0" smtClean="0"/>
              <a:t>threats </a:t>
            </a:r>
            <a:r>
              <a:rPr lang="en-US" dirty="0"/>
              <a:t>and </a:t>
            </a:r>
            <a:endParaRPr lang="en-US" dirty="0" smtClean="0"/>
          </a:p>
          <a:p>
            <a:pPr lvl="1"/>
            <a:r>
              <a:rPr lang="en-US" dirty="0" smtClean="0"/>
              <a:t>manipulation </a:t>
            </a:r>
            <a:r>
              <a:rPr lang="en-US" dirty="0"/>
              <a:t>of situations </a:t>
            </a:r>
            <a:endParaRPr lang="en-US" dirty="0"/>
          </a:p>
          <a:p>
            <a:endParaRPr lang="en-US" sz="2400" dirty="0"/>
          </a:p>
          <a:p>
            <a:endParaRPr lang="en-US" sz="2400" dirty="0"/>
          </a:p>
        </p:txBody>
      </p:sp>
    </p:spTree>
    <p:extLst>
      <p:ext uri="{BB962C8B-B14F-4D97-AF65-F5344CB8AC3E}">
        <p14:creationId xmlns:p14="http://schemas.microsoft.com/office/powerpoint/2010/main" val="143036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importance of leadership in change management</a:t>
            </a:r>
            <a:endParaRPr lang="en-AU" dirty="0"/>
          </a:p>
        </p:txBody>
      </p:sp>
      <p:sp>
        <p:nvSpPr>
          <p:cNvPr id="3" name="Content Placeholder 2"/>
          <p:cNvSpPr>
            <a:spLocks noGrp="1"/>
          </p:cNvSpPr>
          <p:nvPr>
            <p:ph idx="1"/>
          </p:nvPr>
        </p:nvSpPr>
        <p:spPr/>
        <p:txBody>
          <a:bodyPr/>
          <a:lstStyle/>
          <a:p>
            <a:r>
              <a:rPr lang="en-AU" dirty="0" smtClean="0"/>
              <a:t>Leaders and managers play a vital role in any organisational change. Without strong leadership, change is likely to fail.</a:t>
            </a:r>
          </a:p>
          <a:p>
            <a:endParaRPr lang="en-AU" dirty="0"/>
          </a:p>
        </p:txBody>
      </p:sp>
    </p:spTree>
    <p:extLst>
      <p:ext uri="{BB962C8B-B14F-4D97-AF65-F5344CB8AC3E}">
        <p14:creationId xmlns:p14="http://schemas.microsoft.com/office/powerpoint/2010/main" val="35689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importance of leadership in change management</a:t>
            </a:r>
            <a:endParaRPr lang="en-AU" dirty="0"/>
          </a:p>
        </p:txBody>
      </p:sp>
      <p:sp>
        <p:nvSpPr>
          <p:cNvPr id="3" name="Content Placeholder 2"/>
          <p:cNvSpPr>
            <a:spLocks noGrp="1"/>
          </p:cNvSpPr>
          <p:nvPr>
            <p:ph idx="1"/>
          </p:nvPr>
        </p:nvSpPr>
        <p:spPr>
          <a:xfrm>
            <a:off x="510639" y="2593571"/>
            <a:ext cx="8110845" cy="3583392"/>
          </a:xfrm>
        </p:spPr>
        <p:txBody>
          <a:bodyPr/>
          <a:lstStyle/>
          <a:p>
            <a:r>
              <a:rPr lang="en-US" sz="2400" dirty="0"/>
              <a:t>The three attributes necessary for effective leadership are: </a:t>
            </a:r>
            <a:endParaRPr lang="en-US" sz="2400" dirty="0"/>
          </a:p>
          <a:p>
            <a:r>
              <a:rPr lang="en-US" sz="2400" b="1" dirty="0"/>
              <a:t>diagnosing </a:t>
            </a:r>
            <a:r>
              <a:rPr lang="en-US" sz="2400" dirty="0"/>
              <a:t>– being able to understand the situation as it is now and knowing what could be expected in the future </a:t>
            </a:r>
          </a:p>
          <a:p>
            <a:r>
              <a:rPr lang="en-US" sz="2400" b="1" dirty="0"/>
              <a:t>adapting </a:t>
            </a:r>
            <a:r>
              <a:rPr lang="en-US" sz="2400" dirty="0"/>
              <a:t>– being able to adapt </a:t>
            </a:r>
            <a:r>
              <a:rPr lang="en-US" sz="2400" dirty="0" err="1"/>
              <a:t>behaviour</a:t>
            </a:r>
            <a:r>
              <a:rPr lang="en-US" sz="2400" dirty="0"/>
              <a:t> and other resources to help close any performance gaps </a:t>
            </a:r>
          </a:p>
          <a:p>
            <a:r>
              <a:rPr lang="en-US" sz="2400" b="1" dirty="0"/>
              <a:t>communicating </a:t>
            </a:r>
            <a:r>
              <a:rPr lang="en-US" sz="2400" dirty="0"/>
              <a:t>– even if a leader knows what needs to be done, it is important to communicate this to others.</a:t>
            </a:r>
            <a:r>
              <a:rPr lang="en-US" dirty="0"/>
              <a:t/>
            </a:r>
            <a:br>
              <a:rPr lang="en-US" dirty="0"/>
            </a:br>
            <a:endParaRPr lang="en-US" dirty="0"/>
          </a:p>
        </p:txBody>
      </p:sp>
    </p:spTree>
    <p:extLst>
      <p:ext uri="{BB962C8B-B14F-4D97-AF65-F5344CB8AC3E}">
        <p14:creationId xmlns:p14="http://schemas.microsoft.com/office/powerpoint/2010/main" val="156308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38" y="1208281"/>
            <a:ext cx="8110845" cy="869901"/>
          </a:xfrm>
        </p:spPr>
        <p:txBody>
          <a:bodyPr/>
          <a:lstStyle/>
          <a:p>
            <a:r>
              <a:rPr lang="en-AU" dirty="0" smtClean="0"/>
              <a:t>The importance of leadership in change management</a:t>
            </a:r>
            <a:endParaRPr lang="en-AU" dirty="0"/>
          </a:p>
        </p:txBody>
      </p:sp>
      <p:sp>
        <p:nvSpPr>
          <p:cNvPr id="3" name="Content Placeholder 2"/>
          <p:cNvSpPr>
            <a:spLocks noGrp="1"/>
          </p:cNvSpPr>
          <p:nvPr>
            <p:ph idx="1"/>
          </p:nvPr>
        </p:nvSpPr>
        <p:spPr>
          <a:xfrm>
            <a:off x="510639" y="2211185"/>
            <a:ext cx="8110845" cy="3965778"/>
          </a:xfrm>
        </p:spPr>
        <p:txBody>
          <a:bodyPr/>
          <a:lstStyle/>
          <a:p>
            <a:r>
              <a:rPr lang="en-US" sz="2400" dirty="0"/>
              <a:t>If leaders do not have the skills to articulate strategy, implement changes effectively and keep all staff informed about decisions impacting on them, the introduction of a change can lead to a situation where employees and even middle and front-line managers become cynical and begin to resist the change. </a:t>
            </a:r>
            <a:endParaRPr lang="en-US" sz="2400" dirty="0"/>
          </a:p>
          <a:p>
            <a:r>
              <a:rPr lang="en-US" sz="2400" dirty="0"/>
              <a:t>For change to be successfully implemented and sustained, leaders need to focus on building relationships with employees, management, shareholders and external stakeholders. By cultivating teamwork, coaching and mentoring, encouraging diversity, developing talent within the </a:t>
            </a:r>
            <a:r>
              <a:rPr lang="en-US" sz="2400" dirty="0" err="1"/>
              <a:t>organisation</a:t>
            </a:r>
            <a:r>
              <a:rPr lang="en-US" sz="2400" dirty="0"/>
              <a:t> and having open communication, business transformation is more likely to be successful. </a:t>
            </a:r>
            <a:r>
              <a:rPr lang="en-US" dirty="0"/>
              <a:t/>
            </a:r>
            <a:br>
              <a:rPr lang="en-US" dirty="0"/>
            </a:br>
            <a:endParaRPr lang="en-US" dirty="0"/>
          </a:p>
        </p:txBody>
      </p:sp>
    </p:spTree>
    <p:extLst>
      <p:ext uri="{BB962C8B-B14F-4D97-AF65-F5344CB8AC3E}">
        <p14:creationId xmlns:p14="http://schemas.microsoft.com/office/powerpoint/2010/main" val="117558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Management strategies to respond to KPIs and other business trends and data</a:t>
            </a:r>
            <a:endParaRPr lang="en-AU" sz="3600" dirty="0"/>
          </a:p>
        </p:txBody>
      </p:sp>
      <p:sp>
        <p:nvSpPr>
          <p:cNvPr id="3" name="Content Placeholder 2"/>
          <p:cNvSpPr>
            <a:spLocks noGrp="1"/>
          </p:cNvSpPr>
          <p:nvPr>
            <p:ph idx="1"/>
          </p:nvPr>
        </p:nvSpPr>
        <p:spPr/>
        <p:txBody>
          <a:bodyPr/>
          <a:lstStyle/>
          <a:p>
            <a:r>
              <a:rPr lang="en-AU" dirty="0" smtClean="0"/>
              <a:t>Businesses use KPIs and other data to analyse performance and develop strategies to improve business processes.</a:t>
            </a:r>
          </a:p>
          <a:p>
            <a:r>
              <a:rPr lang="en-AU" dirty="0" smtClean="0"/>
              <a:t>To analyse KPIs, a business must:</a:t>
            </a:r>
          </a:p>
          <a:p>
            <a:pPr lvl="1"/>
            <a:r>
              <a:rPr lang="en-AU" dirty="0" smtClean="0"/>
              <a:t>Collect information</a:t>
            </a:r>
          </a:p>
          <a:p>
            <a:pPr lvl="1"/>
            <a:r>
              <a:rPr lang="en-AU" dirty="0" smtClean="0"/>
              <a:t>Store information in a usable format</a:t>
            </a:r>
          </a:p>
          <a:p>
            <a:pPr lvl="1"/>
            <a:r>
              <a:rPr lang="en-AU" dirty="0" smtClean="0"/>
              <a:t>Ensure records are accurate</a:t>
            </a:r>
          </a:p>
          <a:p>
            <a:pPr lvl="1"/>
            <a:r>
              <a:rPr lang="en-AU" dirty="0" smtClean="0"/>
              <a:t>Analyse any trends</a:t>
            </a:r>
            <a:endParaRPr lang="en-AU" dirty="0"/>
          </a:p>
        </p:txBody>
      </p:sp>
    </p:spTree>
    <p:extLst>
      <p:ext uri="{BB962C8B-B14F-4D97-AF65-F5344CB8AC3E}">
        <p14:creationId xmlns:p14="http://schemas.microsoft.com/office/powerpoint/2010/main" val="12591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There are some considerations about KPIs that a manager should have:</a:t>
            </a:r>
          </a:p>
          <a:p>
            <a:pPr lvl="1"/>
            <a:r>
              <a:rPr lang="en-AU" dirty="0" smtClean="0"/>
              <a:t>Determine what KPIs are going to be analysed and compared</a:t>
            </a:r>
          </a:p>
          <a:p>
            <a:pPr lvl="1"/>
            <a:r>
              <a:rPr lang="en-AU" dirty="0" smtClean="0"/>
              <a:t>Establish a threshold over time to determine whether or not variations in the data are significant</a:t>
            </a:r>
          </a:p>
          <a:p>
            <a:pPr lvl="1"/>
            <a:r>
              <a:rPr lang="en-AU" dirty="0" smtClean="0"/>
              <a:t>Investigate significant variations to determine the reasons for it</a:t>
            </a:r>
            <a:endParaRPr lang="en-AU" dirty="0"/>
          </a:p>
        </p:txBody>
      </p:sp>
    </p:spTree>
    <p:extLst>
      <p:ext uri="{BB962C8B-B14F-4D97-AF65-F5344CB8AC3E}">
        <p14:creationId xmlns:p14="http://schemas.microsoft.com/office/powerpoint/2010/main" val="231746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A business’s most valuable asset is its staff. Ensuring </a:t>
            </a:r>
            <a:r>
              <a:rPr lang="en-AU" u="sng" dirty="0" smtClean="0"/>
              <a:t>staff have the right skills </a:t>
            </a:r>
            <a:r>
              <a:rPr lang="en-AU" dirty="0" smtClean="0"/>
              <a:t>for the job and are </a:t>
            </a:r>
            <a:r>
              <a:rPr lang="en-AU" u="sng" dirty="0" smtClean="0"/>
              <a:t>happy is vital. (motivated)</a:t>
            </a:r>
          </a:p>
          <a:p>
            <a:r>
              <a:rPr lang="en-AU" dirty="0" smtClean="0"/>
              <a:t>If a KPI reveals that staff are dissatisfied, strategies must be implemented to rectify the issue. This could be in the form of training and development, or motivational strategies.</a:t>
            </a:r>
            <a:endParaRPr lang="en-AU" dirty="0"/>
          </a:p>
        </p:txBody>
      </p:sp>
    </p:spTree>
    <p:extLst>
      <p:ext uri="{BB962C8B-B14F-4D97-AF65-F5344CB8AC3E}">
        <p14:creationId xmlns:p14="http://schemas.microsoft.com/office/powerpoint/2010/main" val="321345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The strategies used will be influenced by management style and the manager’s skills.</a:t>
            </a:r>
          </a:p>
          <a:p>
            <a:endParaRPr lang="en-AU" dirty="0" smtClean="0"/>
          </a:p>
          <a:p>
            <a:r>
              <a:rPr lang="en-AU" dirty="0" smtClean="0"/>
              <a:t>KPI </a:t>
            </a:r>
            <a:r>
              <a:rPr lang="en-AU" dirty="0" smtClean="0"/>
              <a:t>trends may also reveal a need for a manager to improve their own skills, or alter their management style.</a:t>
            </a:r>
            <a:endParaRPr lang="en-AU" dirty="0"/>
          </a:p>
        </p:txBody>
      </p:sp>
    </p:spTree>
    <p:extLst>
      <p:ext uri="{BB962C8B-B14F-4D97-AF65-F5344CB8AC3E}">
        <p14:creationId xmlns:p14="http://schemas.microsoft.com/office/powerpoint/2010/main" val="260582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Management strategies to respond to KPIs and other business trends and data</a:t>
            </a:r>
          </a:p>
        </p:txBody>
      </p:sp>
      <p:sp>
        <p:nvSpPr>
          <p:cNvPr id="3" name="Content Placeholder 2"/>
          <p:cNvSpPr>
            <a:spLocks noGrp="1"/>
          </p:cNvSpPr>
          <p:nvPr>
            <p:ph idx="1"/>
          </p:nvPr>
        </p:nvSpPr>
        <p:spPr/>
        <p:txBody>
          <a:bodyPr/>
          <a:lstStyle/>
          <a:p>
            <a:r>
              <a:rPr lang="en-AU" dirty="0" smtClean="0"/>
              <a:t>Technology is a major driver of change. Due to the rapid rate of technological development, businesses need to have strategies that allow them to take advantage of new technologies.</a:t>
            </a:r>
          </a:p>
          <a:p>
            <a:pPr marL="0" indent="0">
              <a:buNone/>
            </a:pPr>
            <a:endParaRPr lang="en-AU" dirty="0"/>
          </a:p>
        </p:txBody>
      </p:sp>
    </p:spTree>
    <p:extLst>
      <p:ext uri="{BB962C8B-B14F-4D97-AF65-F5344CB8AC3E}">
        <p14:creationId xmlns:p14="http://schemas.microsoft.com/office/powerpoint/2010/main" val="2709626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428</TotalTime>
  <Words>876</Words>
  <Application>Microsoft Macintosh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Arial</vt:lpstr>
      <vt:lpstr>Office Theme</vt:lpstr>
      <vt:lpstr>CHAPTER 13</vt:lpstr>
      <vt:lpstr>The importance of leadership in change management</vt:lpstr>
      <vt:lpstr>The importance of leadership in change management</vt:lpstr>
      <vt:lpstr>The importance of leadership in change management</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Management strategies to respond to KPIs and other business trends and data</vt:lpstr>
      <vt:lpstr>Strategies to overcome employee resistance to change </vt:lpstr>
      <vt:lpstr>Strategies to overcome employee resistance to change </vt:lpstr>
      <vt:lpstr>Strategies to overcome employee resistance to change </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Naomi Sutanto</dc:creator>
  <cp:lastModifiedBy>Microsoft Office User</cp:lastModifiedBy>
  <cp:revision>40</cp:revision>
  <dcterms:created xsi:type="dcterms:W3CDTF">2016-09-08T01:52:30Z</dcterms:created>
  <dcterms:modified xsi:type="dcterms:W3CDTF">2017-08-05T05:04:28Z</dcterms:modified>
</cp:coreProperties>
</file>